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1"/>
  </p:notesMasterIdLst>
  <p:sldIdLst>
    <p:sldId id="278" r:id="rId5"/>
    <p:sldId id="279" r:id="rId6"/>
    <p:sldId id="280" r:id="rId7"/>
    <p:sldId id="284" r:id="rId8"/>
    <p:sldId id="295" r:id="rId9"/>
    <p:sldId id="294" r:id="rId10"/>
    <p:sldId id="296" r:id="rId11"/>
    <p:sldId id="290" r:id="rId12"/>
    <p:sldId id="300" r:id="rId13"/>
    <p:sldId id="301" r:id="rId14"/>
    <p:sldId id="303" r:id="rId15"/>
    <p:sldId id="302" r:id="rId16"/>
    <p:sldId id="297" r:id="rId17"/>
    <p:sldId id="298" r:id="rId18"/>
    <p:sldId id="299" r:id="rId19"/>
    <p:sldId id="293" r:id="rId20"/>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09" autoAdjust="0"/>
  </p:normalViewPr>
  <p:slideViewPr>
    <p:cSldViewPr snapToGrid="0" snapToObjects="1">
      <p:cViewPr varScale="1">
        <p:scale>
          <a:sx n="66" d="100"/>
          <a:sy n="66" d="100"/>
        </p:scale>
        <p:origin x="668" y="44"/>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8:51:28.4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88 109,'989'62,"-489"23,-439-72,86 16,2-6,0-6,196-4,-331-12,0 0,-1 1,24 5,20 4,-26-7,-1 2,40 12,-5-1,34-2,-38-7,49 4,2-6,116-7,-77-1,324 2,-464 0,-1-1,1-1,0 0,-1 0,1-1,-1 0,12-5,68-39,-67 33,2 1,34-14,-42 22,-7 3,0-1,-1-1,10-4,-17 7,-1 1,1-1,-1 0,1 0,-1 0,0 0,1 0,-1 0,0 0,0-1,0 1,0 0,0-1,0 1,0-1,0 1,0-1,-1 1,1-1,-1 0,1 1,-1-1,1-3,-1 3,-1 1,1-1,-1 1,1-1,-1 1,0-1,1 1,-1-1,0 1,0 0,0-1,0 1,0 0,0 0,-1 0,1 0,0 0,0 0,-1 0,1 0,-1 0,1 1,-1-1,1 1,-1-1,1 1,-1-1,-2 1,-8-2,1 0,-22 0,27 1,-302 1,134 2,154-2,-54 0,-89 11,-110 9,-3-21,97-2,84 4,-249-12,122-9,50 6,-131 3,268 10,-57-10,-12-1,53 11,23 1,1-2,-47-7,34 2,-1 1,-47 0,-84 7,63 1,-424-2,576-11,362-17,-295 24,883-6,-937 10,483 47,-366-25,-108-12,122 33,-71-19,-35-10,102 20,-121-24,8-2,0-3,101-6,-53-2,-42 5,88-4,-162 2,0 0,0 0,0-1,0 1,1-1,-1 1,0-1,0 0,0 1,0-1,0 0,0 0,0-1,-1 1,1 0,0-1,0 1,-1-1,1 1,-1-1,0 0,1 1,-1-1,0 0,0 0,0 0,0 0,-1 0,1 0,0 0,0-3,-1 1,0 0,0 1,-1-1,1 1,-1-1,1 1,-1-1,0 1,0-1,-1 1,1 0,-1 0,0 0,1 0,-1 0,-1 0,1 0,-4-3,-8-7,-1 1,0 1,0 1,-1 0,-1 1,1 0,-2 2,-18-7,9 9,-1 0,1 2,-1 1,0 1,-39 4,8-1,-478 0,522-1,-1 1,0 0,1 1,-1 1,-18 7,12-3,-33 5,-67 5,-225 2,218-21,-288 10,229 5,-186 24,264-19,-189 8,118-13,91-4,-23 2,-136 6,29-20,251-3,44-13,1 0,354-44,-318 50,-1-4,111-31,-188 37,-12 3,0 1,1 1,-1 1,38-2,154 8,105-3,-294-2,-1-1,1 0,26-10,-23 6,52-8,313-16,-46 5,287 2,406 25,-1017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8:51:35.8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316 1,'190'-1,"227"3,-167 23,0 21,-31-5,-131-26,151 26,-163-24,82 29,-93-27,0-3,2-3,71 4,-108-12,0 0,0 2,-1 2,0 0,43 21,-39-15,68 18,-11-4,-73-24,-1-1,1-1,0 0,0-1,1-1,18-1,44 4,52 17,-71-9,0-4,68 2,-25-12,-95 1,-8 0,-17-5,-33-4,-512-90,493 90,-1 3,0 3,-84 7,67 7,-108 27,137-25,0-2,-113 4,144-13,0 1,1 2,-1 0,-33 11,-12 2,-78 8,135-23,-70 6,-151-5,129-5,-1221 1,1336 2,0 0,0 1,0 0,15 6,4 0,38 5,116 7,14 2,99 13,-71-12,-3 6,210 31,-139-24,-236-30,-38-5,0 1,0 0,0 2,0 0,31 12,-35-11,-1 0,1 0,1-2,-1 1,29 1,75-4,-77-1,6-4,-1-2,0-1,64-20,-58 13,17-7,-48 13,1 2,43-9,-24 9,61-20,-39 9,-40 10,-1-1,42-21,-37 16,31-11,7-2,-60 24,0 0,0-1,-1 0,1 0,-1 0,0 0,0-1,0 0,-1 0,6-7,-8 10,0-1,-1 0,1 1,-1-1,1 0,-1 0,0 1,0-1,0 0,0 0,0 1,0-1,0 0,0 0,-1 1,1-1,-1 0,1 0,-1 1,0-1,1 1,-1-1,0 1,-2-3,-1-2,-1 1,1 0,-1 0,0 0,-7-4,-10-7,-1 1,0 1,-1 1,-1 2,0 0,-1 2,0 0,0 2,0 1,-1 1,-28-1,-57-8,-53-2,-327 17,445 1,1 3,-66 15,70-12,-82 21,-39 7,-48 0,-116 12,280-45,-1 2,1 3,-55 15,68-15,-65 8,20-4,39-7,-1-1,-60-3,78-1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8:51:42.3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232 188,'25'2,"0"2,-1 0,1 1,-1 2,25 9,-21-7,8 1,-1-2,1-1,59 2,113-6,-143-4,98 1,151-3,-254-2,1-2,94-25,-86 14,70-15,-64 21,-2 0,123-35,-73 13,-36 11,47-7,-104 24,14 1,89 1,-112 4,-59 3,0 1,-56 15,-6 0,-54-10,69-6,-9 9,58-7,-41 2,-2-6,19-2,-84 12,14 1,-235-6,215-8,-990 2,1140 0,0 0,0 0,0 0,0 0,0 0,0 0,0 0,1 0,-1 0,0 0,0 0,0 0,0 0,0 0,0 0,0 1,0-1,0 0,0 0,0 0,0 0,0 0,0 0,0 0,0 0,0 0,0 0,0 0,0 0,0 0,0 0,0 0,0 0,0 0,0 1,0-1,0 0,0 0,0 0,0 0,0 0,0 0,0 0,0 0,0 0,0 0,0 0,0 0,0 0,0 0,10 5,16 5,22-4,0-1,82-2,-78-4,-1 3,69 10,-109-10,228 34,4 2,-166-22,151 10,-135-25,188 12,-201-6,-43-4,-1 0,66 17,-59-10,0-1,1-2,59 2,136-10,-102-1,34 2,-148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18:51:46.3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210 84,'102'-5,"112"-18,-117 10,-39 7,124-19,-126 18,1 3,98 4,-52 2,1574-2,-1655 3,-22-3,1 1,-1-1,0 0,0 0,0 1,-1-1,1 0,0 0,0 1,0-1,0 0,0 0,0 0,0 1,0-1,0 0,0 0,-1 1,1-1,0 0,0 0,0 0,0 0,-1 1,1-1,0 0,0 0,-1 0,1 0,0 0,0 0,0 0,-1 1,1-1,0 0,0 0,-1 0,1 0,-1 0,-40 11,-69-3,-7 2,-4 1,-210-6,180-7,-1420 2,1541 2,0 1,1 2,-1 0,-35 12,24-5,-120 34,146-41,0-1,-31 3,23-4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rizwana27/Fashion-Advisor"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customXml" Target="../ink/ink2.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customXml" Target="../ink/ink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Smart fashion advisor</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Group - 1</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71C694-4CC9-4630-7DBC-78FF4C65ACA4}"/>
              </a:ext>
            </a:extLst>
          </p:cNvPr>
          <p:cNvSpPr>
            <a:spLocks noGrp="1"/>
          </p:cNvSpPr>
          <p:nvPr>
            <p:ph type="sldNum" sz="quarter" idx="12"/>
          </p:nvPr>
        </p:nvSpPr>
        <p:spPr/>
        <p:txBody>
          <a:bodyPr/>
          <a:lstStyle/>
          <a:p>
            <a:fld id="{48F63A3B-78C7-47BE-AE5E-E10140E04643}" type="slidenum">
              <a:rPr lang="en-US" smtClean="0"/>
              <a:t>10</a:t>
            </a:fld>
            <a:endParaRPr lang="en-US" dirty="0"/>
          </a:p>
        </p:txBody>
      </p:sp>
      <p:pic>
        <p:nvPicPr>
          <p:cNvPr id="6" name="Content Placeholder 5">
            <a:extLst>
              <a:ext uri="{FF2B5EF4-FFF2-40B4-BE49-F238E27FC236}">
                <a16:creationId xmlns:a16="http://schemas.microsoft.com/office/drawing/2014/main" id="{73DAB598-2B36-7441-AC3B-7653CD3DFCC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8922"/>
          <a:stretch/>
        </p:blipFill>
        <p:spPr bwMode="auto">
          <a:xfrm>
            <a:off x="263670" y="731520"/>
            <a:ext cx="4500835" cy="3026410"/>
          </a:xfrm>
          <a:prstGeom prst="rect">
            <a:avLst/>
          </a:prstGeom>
          <a:noFill/>
          <a:ln>
            <a:solidFill>
              <a:schemeClr val="tx1"/>
            </a:solidFill>
          </a:ln>
        </p:spPr>
      </p:pic>
      <p:pic>
        <p:nvPicPr>
          <p:cNvPr id="7" name="Picture 6">
            <a:extLst>
              <a:ext uri="{FF2B5EF4-FFF2-40B4-BE49-F238E27FC236}">
                <a16:creationId xmlns:a16="http://schemas.microsoft.com/office/drawing/2014/main" id="{5C3AD266-0881-521E-3AE5-6BFB036471BD}"/>
              </a:ext>
            </a:extLst>
          </p:cNvPr>
          <p:cNvPicPr>
            <a:picLocks noChangeAspect="1"/>
          </p:cNvPicPr>
          <p:nvPr/>
        </p:nvPicPr>
        <p:blipFill rotWithShape="1">
          <a:blip r:embed="rId3">
            <a:extLst>
              <a:ext uri="{28A0092B-C50C-407E-A947-70E740481C1C}">
                <a14:useLocalDpi xmlns:a14="http://schemas.microsoft.com/office/drawing/2010/main" val="0"/>
              </a:ext>
            </a:extLst>
          </a:blip>
          <a:srcRect r="36645"/>
          <a:stretch/>
        </p:blipFill>
        <p:spPr bwMode="auto">
          <a:xfrm>
            <a:off x="4996434" y="731520"/>
            <a:ext cx="5215970" cy="3026410"/>
          </a:xfrm>
          <a:prstGeom prst="rect">
            <a:avLst/>
          </a:prstGeom>
          <a:noFill/>
          <a:ln>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D4584226-1836-77BB-9774-E8401824CF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167" y="3946358"/>
            <a:ext cx="6428740" cy="2737017"/>
          </a:xfrm>
          <a:prstGeom prst="rect">
            <a:avLst/>
          </a:prstGeom>
          <a:noFill/>
          <a:ln>
            <a:solidFill>
              <a:schemeClr val="tx1"/>
            </a:solidFill>
          </a:ln>
        </p:spPr>
      </p:pic>
      <p:pic>
        <p:nvPicPr>
          <p:cNvPr id="9" name="Picture 8">
            <a:extLst>
              <a:ext uri="{FF2B5EF4-FFF2-40B4-BE49-F238E27FC236}">
                <a16:creationId xmlns:a16="http://schemas.microsoft.com/office/drawing/2014/main" id="{9454E53B-8FEB-3FCC-B613-53528AC90B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50747"/>
          <a:stretch/>
        </p:blipFill>
        <p:spPr bwMode="auto">
          <a:xfrm>
            <a:off x="6645242" y="3946357"/>
            <a:ext cx="5398591" cy="2737018"/>
          </a:xfrm>
          <a:prstGeom prst="rect">
            <a:avLst/>
          </a:prstGeom>
          <a:noFill/>
          <a:ln>
            <a:solidFill>
              <a:schemeClr val="tx1"/>
            </a:solidFill>
          </a:ln>
          <a:extLst>
            <a:ext uri="{53640926-AAD7-44D8-BBD7-CCE9431645EC}">
              <a14:shadowObscured xmlns:a14="http://schemas.microsoft.com/office/drawing/2010/main"/>
            </a:ext>
          </a:extLst>
        </p:spPr>
      </p:pic>
      <p:sp>
        <p:nvSpPr>
          <p:cNvPr id="11" name="Rectangle 3">
            <a:extLst>
              <a:ext uri="{FF2B5EF4-FFF2-40B4-BE49-F238E27FC236}">
                <a16:creationId xmlns:a16="http://schemas.microsoft.com/office/drawing/2014/main" id="{1CA08B4F-D385-8AF7-A8C3-989ADB3F1373}"/>
              </a:ext>
            </a:extLst>
          </p:cNvPr>
          <p:cNvSpPr>
            <a:spLocks noChangeArrowheads="1"/>
          </p:cNvSpPr>
          <p:nvPr/>
        </p:nvSpPr>
        <p:spPr bwMode="auto">
          <a:xfrm>
            <a:off x="212839" y="240417"/>
            <a:ext cx="88855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login and authentication</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62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77A346-6EBB-66F5-5D76-DA323E9C22C1}"/>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6" name="Picture 5">
            <a:extLst>
              <a:ext uri="{FF2B5EF4-FFF2-40B4-BE49-F238E27FC236}">
                <a16:creationId xmlns:a16="http://schemas.microsoft.com/office/drawing/2014/main" id="{9F084EE1-25A6-5990-D867-8A282276BA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216" b="6679"/>
          <a:stretch/>
        </p:blipFill>
        <p:spPr bwMode="auto">
          <a:xfrm>
            <a:off x="156242" y="1559316"/>
            <a:ext cx="6812447" cy="3426994"/>
          </a:xfrm>
          <a:prstGeom prst="rect">
            <a:avLst/>
          </a:prstGeom>
          <a:noFill/>
        </p:spPr>
      </p:pic>
      <p:pic>
        <p:nvPicPr>
          <p:cNvPr id="7" name="Picture 6">
            <a:extLst>
              <a:ext uri="{FF2B5EF4-FFF2-40B4-BE49-F238E27FC236}">
                <a16:creationId xmlns:a16="http://schemas.microsoft.com/office/drawing/2014/main" id="{689D55E7-A297-7D57-1774-34B236F6549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0653" y="4986310"/>
            <a:ext cx="5833110" cy="1710690"/>
          </a:xfrm>
          <a:prstGeom prst="rect">
            <a:avLst/>
          </a:prstGeom>
          <a:noFill/>
        </p:spPr>
      </p:pic>
      <p:sp>
        <p:nvSpPr>
          <p:cNvPr id="9" name="TextBox 8">
            <a:extLst>
              <a:ext uri="{FF2B5EF4-FFF2-40B4-BE49-F238E27FC236}">
                <a16:creationId xmlns:a16="http://schemas.microsoft.com/office/drawing/2014/main" id="{B4D84F99-EFEE-ED5D-D0BA-5CD1C4AA526E}"/>
              </a:ext>
            </a:extLst>
          </p:cNvPr>
          <p:cNvSpPr txBox="1"/>
          <p:nvPr/>
        </p:nvSpPr>
        <p:spPr>
          <a:xfrm>
            <a:off x="259080" y="269855"/>
            <a:ext cx="8846419"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story: As a customer, I want to receive guidance to identify my skin tone, and body shape so that the outfits recommended to me align with my specific facial and body features. </a:t>
            </a: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0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54BA95D-8476-CA15-65DB-39489C7CC229}"/>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6" name="Rectangle 3">
            <a:extLst>
              <a:ext uri="{FF2B5EF4-FFF2-40B4-BE49-F238E27FC236}">
                <a16:creationId xmlns:a16="http://schemas.microsoft.com/office/drawing/2014/main" id="{08D83012-0B62-BD8B-4E31-602D26EBB7F4}"/>
              </a:ext>
            </a:extLst>
          </p:cNvPr>
          <p:cNvSpPr>
            <a:spLocks noChangeArrowheads="1"/>
          </p:cNvSpPr>
          <p:nvPr/>
        </p:nvSpPr>
        <p:spPr bwMode="auto">
          <a:xfrm>
            <a:off x="133309" y="297522"/>
            <a:ext cx="88855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story: As a customer, I want to receive guidance to identify my skin tone, and body shape so that the outfits recommended to me align with my specific facial and body features. </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BF2E3D1-4253-18C2-B8DB-2F8E534FC2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71" r="2305" b="569"/>
          <a:stretch/>
        </p:blipFill>
        <p:spPr bwMode="auto">
          <a:xfrm>
            <a:off x="133309" y="1434164"/>
            <a:ext cx="5848183" cy="4167739"/>
          </a:xfrm>
          <a:prstGeom prst="rect">
            <a:avLst/>
          </a:prstGeom>
          <a:noFill/>
        </p:spPr>
      </p:pic>
      <p:pic>
        <p:nvPicPr>
          <p:cNvPr id="8" name="Picture 7">
            <a:extLst>
              <a:ext uri="{FF2B5EF4-FFF2-40B4-BE49-F238E27FC236}">
                <a16:creationId xmlns:a16="http://schemas.microsoft.com/office/drawing/2014/main" id="{7C3ADB33-46A1-689F-BD2A-555856F020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839" r="2153"/>
          <a:stretch/>
        </p:blipFill>
        <p:spPr bwMode="auto">
          <a:xfrm>
            <a:off x="6096000" y="2622883"/>
            <a:ext cx="5977222" cy="4235117"/>
          </a:xfrm>
          <a:prstGeom prst="rect">
            <a:avLst/>
          </a:prstGeom>
          <a:noFill/>
        </p:spPr>
      </p:pic>
    </p:spTree>
    <p:extLst>
      <p:ext uri="{BB962C8B-B14F-4D97-AF65-F5344CB8AC3E}">
        <p14:creationId xmlns:p14="http://schemas.microsoft.com/office/powerpoint/2010/main" val="336584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53F3B4A-CA68-5DE4-45E1-7A3F51B7B169}"/>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1025" name="Picture 1">
            <a:extLst>
              <a:ext uri="{FF2B5EF4-FFF2-40B4-BE49-F238E27FC236}">
                <a16:creationId xmlns:a16="http://schemas.microsoft.com/office/drawing/2014/main" id="{04288766-4C0B-948E-DE59-5A6B3A3767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443" y="2121707"/>
            <a:ext cx="5869247" cy="44908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FFDCEEA6-3BE0-CA33-6B60-3DB1310907FB}"/>
              </a:ext>
            </a:extLst>
          </p:cNvPr>
          <p:cNvSpPr>
            <a:spLocks noChangeArrowheads="1"/>
          </p:cNvSpPr>
          <p:nvPr/>
        </p:nvSpPr>
        <p:spPr bwMode="auto">
          <a:xfrm>
            <a:off x="133309" y="1106044"/>
            <a:ext cx="88855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story #5: We collect the customer reviews and store them into our database which helps in improving the performance.</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7" name="Rectangle 4">
            <a:extLst>
              <a:ext uri="{FF2B5EF4-FFF2-40B4-BE49-F238E27FC236}">
                <a16:creationId xmlns:a16="http://schemas.microsoft.com/office/drawing/2014/main" id="{1084AFF3-51CE-D524-A6CD-68EF7412A206}"/>
              </a:ext>
            </a:extLst>
          </p:cNvPr>
          <p:cNvSpPr>
            <a:spLocks noChangeArrowheads="1"/>
          </p:cNvSpPr>
          <p:nvPr/>
        </p:nvSpPr>
        <p:spPr bwMode="auto">
          <a:xfrm>
            <a:off x="0" y="3168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9ADF347C-7A60-D879-5019-3FBCC3AAB241}"/>
              </a:ext>
            </a:extLst>
          </p:cNvPr>
          <p:cNvSpPr>
            <a:spLocks noChangeArrowheads="1"/>
          </p:cNvSpPr>
          <p:nvPr/>
        </p:nvSpPr>
        <p:spPr bwMode="auto">
          <a:xfrm>
            <a:off x="0" y="58737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D15056CF-1337-9905-121B-A3A138B87446}"/>
              </a:ext>
            </a:extLst>
          </p:cNvPr>
          <p:cNvPicPr>
            <a:picLocks noChangeAspect="1"/>
          </p:cNvPicPr>
          <p:nvPr/>
        </p:nvPicPr>
        <p:blipFill>
          <a:blip r:embed="rId3"/>
          <a:stretch>
            <a:fillRect/>
          </a:stretch>
        </p:blipFill>
        <p:spPr>
          <a:xfrm>
            <a:off x="180473" y="2121708"/>
            <a:ext cx="5650029" cy="4520137"/>
          </a:xfrm>
          <a:prstGeom prst="rect">
            <a:avLst/>
          </a:prstGeom>
          <a:ln>
            <a:solidFill>
              <a:schemeClr val="tx1"/>
            </a:solidFill>
          </a:ln>
        </p:spPr>
      </p:pic>
    </p:spTree>
    <p:extLst>
      <p:ext uri="{BB962C8B-B14F-4D97-AF65-F5344CB8AC3E}">
        <p14:creationId xmlns:p14="http://schemas.microsoft.com/office/powerpoint/2010/main" val="290392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0AC3BF9-CBEE-2FC3-367D-B061DE4D49FC}"/>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7" name="Rectangle 3">
            <a:extLst>
              <a:ext uri="{FF2B5EF4-FFF2-40B4-BE49-F238E27FC236}">
                <a16:creationId xmlns:a16="http://schemas.microsoft.com/office/drawing/2014/main" id="{8B2CFFAE-8CD7-0940-3C38-DA1BC478E0F3}"/>
              </a:ext>
            </a:extLst>
          </p:cNvPr>
          <p:cNvSpPr>
            <a:spLocks noChangeArrowheads="1"/>
          </p:cNvSpPr>
          <p:nvPr/>
        </p:nvSpPr>
        <p:spPr bwMode="auto">
          <a:xfrm>
            <a:off x="0" y="216154"/>
            <a:ext cx="1024128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story #</a:t>
            </a:r>
            <a:r>
              <a:rPr lang="en-US" altLang="en-US" sz="2000" dirty="0">
                <a:latin typeface="Arial" panose="020B0604020202020204" pitchFamily="34" charset="0"/>
                <a:ea typeface="Calibri" panose="020F0502020204030204" pitchFamily="34" charset="0"/>
                <a:cs typeface="Arial" panose="020B0604020202020204" pitchFamily="34" charset="0"/>
              </a:rPr>
              <a:t>4</a:t>
            </a: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IN" sz="1800" dirty="0">
                <a:effectLst/>
                <a:latin typeface="Arial" panose="020B0604020202020204" pitchFamily="34" charset="0"/>
                <a:ea typeface="Calibri" panose="020F0502020204030204" pitchFamily="34" charset="0"/>
              </a:rPr>
              <a:t>Here are the influencers who can help the customers with styling advises. We also redirect the customer to their Instagram page.</a:t>
            </a: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FDB22BD5-25C6-8BD4-F0C2-A35F1853F123}"/>
              </a:ext>
            </a:extLst>
          </p:cNvPr>
          <p:cNvPicPr>
            <a:picLocks noGrp="1" noChangeAspect="1"/>
          </p:cNvPicPr>
          <p:nvPr>
            <p:ph sz="half" idx="1"/>
          </p:nvPr>
        </p:nvPicPr>
        <p:blipFill>
          <a:blip r:embed="rId2"/>
          <a:stretch>
            <a:fillRect/>
          </a:stretch>
        </p:blipFill>
        <p:spPr>
          <a:xfrm>
            <a:off x="133309" y="1001027"/>
            <a:ext cx="7095264" cy="5640819"/>
          </a:xfrm>
          <a:prstGeom prst="rect">
            <a:avLst/>
          </a:prstGeom>
          <a:ln>
            <a:solidFill>
              <a:schemeClr val="tx1"/>
            </a:solidFill>
          </a:ln>
        </p:spPr>
      </p:pic>
      <p:pic>
        <p:nvPicPr>
          <p:cNvPr id="11" name="Picture 10">
            <a:extLst>
              <a:ext uri="{FF2B5EF4-FFF2-40B4-BE49-F238E27FC236}">
                <a16:creationId xmlns:a16="http://schemas.microsoft.com/office/drawing/2014/main" id="{39A0E02E-6E1F-DF67-541C-9B0082CF3C0A}"/>
              </a:ext>
            </a:extLst>
          </p:cNvPr>
          <p:cNvPicPr>
            <a:picLocks noChangeAspect="1"/>
          </p:cNvPicPr>
          <p:nvPr/>
        </p:nvPicPr>
        <p:blipFill>
          <a:blip r:embed="rId3"/>
          <a:stretch>
            <a:fillRect/>
          </a:stretch>
        </p:blipFill>
        <p:spPr>
          <a:xfrm>
            <a:off x="7328385" y="1001027"/>
            <a:ext cx="4604535" cy="5640819"/>
          </a:xfrm>
          <a:prstGeom prst="rect">
            <a:avLst/>
          </a:prstGeom>
          <a:ln>
            <a:solidFill>
              <a:schemeClr val="tx1"/>
            </a:solidFill>
          </a:ln>
        </p:spPr>
      </p:pic>
    </p:spTree>
    <p:extLst>
      <p:ext uri="{BB962C8B-B14F-4D97-AF65-F5344CB8AC3E}">
        <p14:creationId xmlns:p14="http://schemas.microsoft.com/office/powerpoint/2010/main" val="339274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17C59E-E216-7AB6-4E64-DF4010D3F425}"/>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6" name="Rectangle 3">
            <a:extLst>
              <a:ext uri="{FF2B5EF4-FFF2-40B4-BE49-F238E27FC236}">
                <a16:creationId xmlns:a16="http://schemas.microsoft.com/office/drawing/2014/main" id="{A11180C7-DFBE-16E3-DCBD-2393B662A744}"/>
              </a:ext>
            </a:extLst>
          </p:cNvPr>
          <p:cNvSpPr>
            <a:spLocks noChangeArrowheads="1"/>
          </p:cNvSpPr>
          <p:nvPr/>
        </p:nvSpPr>
        <p:spPr bwMode="auto">
          <a:xfrm>
            <a:off x="0" y="720557"/>
            <a:ext cx="650507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20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User story #6:</a:t>
            </a:r>
            <a:r>
              <a:rPr lang="en-IN" sz="1800" dirty="0">
                <a:effectLst/>
                <a:latin typeface="Arial" panose="020B0604020202020204" pitchFamily="34" charset="0"/>
                <a:ea typeface="Calibri" panose="020F0502020204030204" pitchFamily="34" charset="0"/>
                <a:cs typeface="Times New Roman" panose="02020603050405020304" pitchFamily="18" charset="0"/>
              </a:rPr>
              <a:t>Here is the page for displaying the outfits according to the occasion and season. This help user to get inspiration for their everyday life.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3DBAFA8-A5DA-09B4-75E4-140A5193054D}"/>
              </a:ext>
            </a:extLst>
          </p:cNvPr>
          <p:cNvPicPr>
            <a:picLocks noChangeAspect="1"/>
          </p:cNvPicPr>
          <p:nvPr/>
        </p:nvPicPr>
        <p:blipFill rotWithShape="1">
          <a:blip r:embed="rId2"/>
          <a:srcRect t="12865" b="15940"/>
          <a:stretch/>
        </p:blipFill>
        <p:spPr>
          <a:xfrm>
            <a:off x="113899" y="2685449"/>
            <a:ext cx="6277276" cy="3917481"/>
          </a:xfrm>
          <a:prstGeom prst="rect">
            <a:avLst/>
          </a:prstGeom>
          <a:ln>
            <a:solidFill>
              <a:schemeClr val="tx1"/>
            </a:solidFill>
          </a:ln>
        </p:spPr>
      </p:pic>
      <p:pic>
        <p:nvPicPr>
          <p:cNvPr id="8" name="Picture 7">
            <a:extLst>
              <a:ext uri="{FF2B5EF4-FFF2-40B4-BE49-F238E27FC236}">
                <a16:creationId xmlns:a16="http://schemas.microsoft.com/office/drawing/2014/main" id="{1829E464-CD2D-596B-9C17-744C9B8986CF}"/>
              </a:ext>
            </a:extLst>
          </p:cNvPr>
          <p:cNvPicPr>
            <a:picLocks noChangeAspect="1"/>
          </p:cNvPicPr>
          <p:nvPr/>
        </p:nvPicPr>
        <p:blipFill rotWithShape="1">
          <a:blip r:embed="rId3"/>
          <a:srcRect b="7531"/>
          <a:stretch/>
        </p:blipFill>
        <p:spPr>
          <a:xfrm>
            <a:off x="6505074" y="790676"/>
            <a:ext cx="5731510" cy="4254366"/>
          </a:xfrm>
          <a:prstGeom prst="rect">
            <a:avLst/>
          </a:prstGeom>
          <a:ln>
            <a:solidFill>
              <a:schemeClr val="tx1"/>
            </a:solidFill>
          </a:ln>
        </p:spPr>
      </p:pic>
    </p:spTree>
    <p:extLst>
      <p:ext uri="{BB962C8B-B14F-4D97-AF65-F5344CB8AC3E}">
        <p14:creationId xmlns:p14="http://schemas.microsoft.com/office/powerpoint/2010/main" val="1570637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2937631"/>
            <a:ext cx="4169664" cy="667512"/>
          </a:xfrm>
        </p:spPr>
        <p:txBody>
          <a:bodyPr/>
          <a:lstStyle/>
          <a:p>
            <a:r>
              <a:rPr lang="en-US" dirty="0"/>
              <a:t>THANK YOU</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 to Project</a:t>
            </a:r>
          </a:p>
          <a:p>
            <a:r>
              <a:rPr lang="en-US" dirty="0"/>
              <a:t>User stories</a:t>
            </a:r>
          </a:p>
          <a:p>
            <a:r>
              <a:rPr lang="en-US" dirty="0"/>
              <a:t>Current Work</a:t>
            </a:r>
          </a:p>
          <a:p>
            <a:r>
              <a:rPr lang="en-US" dirty="0"/>
              <a:t>Software Architecture</a:t>
            </a:r>
          </a:p>
          <a:p>
            <a:r>
              <a:rPr lang="en-US" dirty="0"/>
              <a:t>​</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178808" y="731520"/>
            <a:ext cx="8013192" cy="5409397"/>
          </a:xfrm>
        </p:spPr>
        <p:txBody>
          <a:bodyPr/>
          <a:lstStyle/>
          <a:p>
            <a:pPr marL="0" marR="0">
              <a:lnSpc>
                <a:spcPct val="107000"/>
              </a:lnSpc>
              <a:spcBef>
                <a:spcPts val="0"/>
              </a:spcBef>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Name of the project: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b="1" dirty="0">
                <a:effectLst/>
                <a:latin typeface="Arial" panose="020B0604020202020204" pitchFamily="34" charset="0"/>
                <a:ea typeface="Calibri" panose="020F0502020204030204" pitchFamily="34" charset="0"/>
                <a:cs typeface="Times New Roman" panose="02020603050405020304" pitchFamily="18" charset="0"/>
              </a:rPr>
              <a:t>Smart Fashion Advisor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Git Hub Repository Link: </a:t>
            </a:r>
            <a:r>
              <a:rPr lang="en-IN"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Here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Introduction: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IN"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VISION:</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b="1" dirty="0">
                <a:effectLst/>
                <a:latin typeface="Arial" panose="020B0604020202020204" pitchFamily="34" charset="0"/>
                <a:ea typeface="Calibri" panose="020F0502020204030204" pitchFamily="34" charset="0"/>
                <a:cs typeface="Times New Roman" panose="02020603050405020304" pitchFamily="18" charset="0"/>
              </a:rPr>
              <a:t>FOR</a:t>
            </a:r>
            <a:r>
              <a:rPr lang="en-IN" sz="1800" dirty="0">
                <a:effectLst/>
                <a:latin typeface="Arial" panose="020B0604020202020204" pitchFamily="34" charset="0"/>
                <a:ea typeface="Calibri" panose="020F0502020204030204" pitchFamily="34" charset="0"/>
                <a:cs typeface="Times New Roman" panose="02020603050405020304" pitchFamily="18" charset="0"/>
              </a:rPr>
              <a:t> individuals </a:t>
            </a:r>
            <a:r>
              <a:rPr lang="en-IN" sz="1800" b="1" dirty="0">
                <a:effectLst/>
                <a:latin typeface="Arial" panose="020B0604020202020204" pitchFamily="34" charset="0"/>
                <a:ea typeface="Calibri" panose="020F0502020204030204" pitchFamily="34" charset="0"/>
                <a:cs typeface="Times New Roman" panose="02020603050405020304" pitchFamily="18" charset="0"/>
              </a:rPr>
              <a:t>WHO</a:t>
            </a:r>
            <a:r>
              <a:rPr lang="en-IN" sz="1800" dirty="0">
                <a:effectLst/>
                <a:latin typeface="Arial" panose="020B0604020202020204" pitchFamily="34" charset="0"/>
                <a:ea typeface="Calibri" panose="020F0502020204030204" pitchFamily="34" charset="0"/>
                <a:cs typeface="Times New Roman" panose="02020603050405020304" pitchFamily="18" charset="0"/>
              </a:rPr>
              <a:t> prioritize fashion and require expert guidance in selecting clothing and styles </a:t>
            </a:r>
            <a:r>
              <a:rPr lang="en-IN" sz="1800" b="1" dirty="0">
                <a:effectLst/>
                <a:latin typeface="Arial" panose="020B0604020202020204" pitchFamily="34" charset="0"/>
                <a:ea typeface="Calibri" panose="020F0502020204030204" pitchFamily="34" charset="0"/>
                <a:cs typeface="Times New Roman" panose="02020603050405020304" pitchFamily="18" charset="0"/>
              </a:rPr>
              <a:t>THAT</a:t>
            </a:r>
            <a:r>
              <a:rPr lang="en-IN" sz="1800" dirty="0">
                <a:effectLst/>
                <a:latin typeface="Arial" panose="020B0604020202020204" pitchFamily="34" charset="0"/>
                <a:ea typeface="Calibri" panose="020F0502020204030204" pitchFamily="34" charset="0"/>
                <a:cs typeface="Times New Roman" panose="02020603050405020304" pitchFamily="18" charset="0"/>
              </a:rPr>
              <a:t> will be tailored to their skin tone, physique, and facial structure. </a:t>
            </a:r>
            <a:r>
              <a:rPr lang="en-IN" sz="1800" b="1" dirty="0">
                <a:effectLst/>
                <a:latin typeface="Arial" panose="020B0604020202020204" pitchFamily="34" charset="0"/>
                <a:ea typeface="Calibri" panose="020F0502020204030204" pitchFamily="34" charset="0"/>
                <a:cs typeface="Times New Roman" panose="02020603050405020304" pitchFamily="18" charset="0"/>
              </a:rPr>
              <a:t>THE Fashion Advisor</a:t>
            </a:r>
            <a:r>
              <a:rPr lang="en-IN" sz="1800" dirty="0">
                <a:effectLst/>
                <a:latin typeface="Arial" panose="020B0604020202020204" pitchFamily="34" charset="0"/>
                <a:ea typeface="Calibri" panose="020F0502020204030204" pitchFamily="34" charset="0"/>
                <a:cs typeface="Times New Roman" panose="02020603050405020304" pitchFamily="18" charset="0"/>
              </a:rPr>
              <a:t> helps in keeping you trendy and original, ensuring you meet your own personal stylist. </a:t>
            </a:r>
            <a:r>
              <a:rPr lang="en-IN" sz="1800" b="1" dirty="0">
                <a:effectLst/>
                <a:latin typeface="Arial" panose="020B0604020202020204" pitchFamily="34" charset="0"/>
                <a:ea typeface="Calibri" panose="020F0502020204030204" pitchFamily="34" charset="0"/>
                <a:cs typeface="Times New Roman" panose="02020603050405020304" pitchFamily="18" charset="0"/>
              </a:rPr>
              <a:t>UNLIKE</a:t>
            </a:r>
            <a:r>
              <a:rPr lang="en-IN" sz="1800" dirty="0">
                <a:effectLst/>
                <a:latin typeface="Arial" panose="020B0604020202020204" pitchFamily="34" charset="0"/>
                <a:ea typeface="Calibri" panose="020F0502020204030204" pitchFamily="34" charset="0"/>
                <a:cs typeface="Times New Roman" panose="02020603050405020304" pitchFamily="18" charset="0"/>
              </a:rPr>
              <a:t> typical shopping applications that merely recommend popular items, </a:t>
            </a:r>
            <a:r>
              <a:rPr lang="en-IN" sz="1800" b="1" dirty="0">
                <a:effectLst/>
                <a:latin typeface="Arial" panose="020B0604020202020204" pitchFamily="34" charset="0"/>
                <a:ea typeface="Calibri" panose="020F0502020204030204" pitchFamily="34" charset="0"/>
                <a:cs typeface="Times New Roman" panose="02020603050405020304" pitchFamily="18" charset="0"/>
              </a:rPr>
              <a:t>OUR </a:t>
            </a:r>
            <a:r>
              <a:rPr lang="en-IN" sz="1800" dirty="0">
                <a:effectLst/>
                <a:latin typeface="Arial" panose="020B0604020202020204" pitchFamily="34" charset="0"/>
                <a:ea typeface="Calibri" panose="020F0502020204030204" pitchFamily="34" charset="0"/>
                <a:cs typeface="Times New Roman" panose="02020603050405020304" pitchFamily="18" charset="0"/>
              </a:rPr>
              <a:t>platform serves as a comprehensive destination where you can effortlessly discover the ideal, budget-friendly outfit available from leading websites and physical stores.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5" name="Text Placeholder 2">
            <a:extLst>
              <a:ext uri="{FF2B5EF4-FFF2-40B4-BE49-F238E27FC236}">
                <a16:creationId xmlns:a16="http://schemas.microsoft.com/office/drawing/2014/main" id="{69B13B74-A49A-0578-7DAB-79832AB7602D}"/>
              </a:ext>
            </a:extLst>
          </p:cNvPr>
          <p:cNvSpPr>
            <a:spLocks noGrp="1"/>
          </p:cNvSpPr>
          <p:nvPr>
            <p:ph sz="half" idx="1"/>
          </p:nvPr>
        </p:nvSpPr>
        <p:spPr>
          <a:xfrm>
            <a:off x="389890" y="1414914"/>
            <a:ext cx="10680700" cy="5095614"/>
          </a:xfrm>
        </p:spPr>
        <p:txBody>
          <a:bodyPr/>
          <a:lstStyle/>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As a customer, I want to input my own preferences or choices so that the styles provided reflect my personal selections. </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As a customer, I want to receive guidance to identify my skin tone, and body shape so that the outfits recommended to me align with my specific facial and body features. </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As a customer, I want to see or receive outfit recommendations that are tailored to my preferences and input.</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As a customer, I want access to the contact details of famous influencers so that I can connect with them and receive more personalized suggestions.</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5.	As a customer, I want to offer feedback about the smart fashion advisor so that the website can become more user-friendly and consider customer suggestions for improvement.</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6.	As a customer, I want to stay informed about the latest trends, colors, and styles based on the current season or festive occasions so that I can keep myself up-to-date. </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7.	As a customer, I would like to be redirected to the website where the outfit is available for purchase, saving me time on searching for it.</a:t>
            </a:r>
          </a:p>
          <a:p>
            <a:pPr marL="0" marR="0" lvl="0" indent="0" algn="just">
              <a:lnSpc>
                <a:spcPct val="107000"/>
              </a:lnSpc>
              <a:spcBef>
                <a:spcPts val="0"/>
              </a:spcBef>
              <a:spcAft>
                <a:spcPts val="0"/>
              </a:spcAft>
              <a:buNone/>
            </a:pPr>
            <a:r>
              <a:rPr lang="en-US" sz="1800" b="1" i="1" u="none" strike="noStrike"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8.	As a customer, I want to utilize my past preferences to receive new styles without the need to re-enter all my details, enhancing the usability and accessibility of the website.</a:t>
            </a:r>
          </a:p>
        </p:txBody>
      </p:sp>
      <p:sp>
        <p:nvSpPr>
          <p:cNvPr id="9" name="Title 1">
            <a:extLst>
              <a:ext uri="{FF2B5EF4-FFF2-40B4-BE49-F238E27FC236}">
                <a16:creationId xmlns:a16="http://schemas.microsoft.com/office/drawing/2014/main" id="{579B2531-6B5E-3EEC-0561-ECEFCB1F78A3}"/>
              </a:ext>
            </a:extLst>
          </p:cNvPr>
          <p:cNvSpPr txBox="1">
            <a:spLocks/>
          </p:cNvSpPr>
          <p:nvPr/>
        </p:nvSpPr>
        <p:spPr>
          <a:xfrm>
            <a:off x="389890" y="474044"/>
            <a:ext cx="6400800"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r>
              <a:rPr lang="en-US" dirty="0">
                <a:latin typeface="Arial Black" panose="020B0604020202020204" pitchFamily="34" charset="0"/>
                <a:cs typeface="Arial Black" panose="020B0604020202020204" pitchFamily="34" charset="0"/>
              </a:rPr>
              <a:t>User stories</a:t>
            </a:r>
          </a:p>
        </p:txBody>
      </p:sp>
    </p:spTree>
    <p:extLst>
      <p:ext uri="{BB962C8B-B14F-4D97-AF65-F5344CB8AC3E}">
        <p14:creationId xmlns:p14="http://schemas.microsoft.com/office/powerpoint/2010/main" val="288647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40847A-D0EB-8DA7-8B14-41DCC63189A4}"/>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6" name="Title 1">
            <a:extLst>
              <a:ext uri="{FF2B5EF4-FFF2-40B4-BE49-F238E27FC236}">
                <a16:creationId xmlns:a16="http://schemas.microsoft.com/office/drawing/2014/main" id="{2CFA4406-A339-7006-A7C7-D163088060CD}"/>
              </a:ext>
            </a:extLst>
          </p:cNvPr>
          <p:cNvSpPr>
            <a:spLocks noGrp="1"/>
          </p:cNvSpPr>
          <p:nvPr>
            <p:ph type="title"/>
          </p:nvPr>
        </p:nvSpPr>
        <p:spPr>
          <a:xfrm>
            <a:off x="259080" y="155574"/>
            <a:ext cx="9226583" cy="768350"/>
          </a:xfrm>
        </p:spPr>
        <p:txBody>
          <a:bodyPr/>
          <a:lstStyle/>
          <a:p>
            <a:r>
              <a:rPr lang="en-US" sz="4000" dirty="0"/>
              <a:t>Software Architecture</a:t>
            </a:r>
            <a:br>
              <a:rPr lang="en-US" sz="4000" dirty="0"/>
            </a:br>
            <a:endParaRPr lang="en-US" sz="4000" dirty="0"/>
          </a:p>
        </p:txBody>
      </p:sp>
      <p:sp>
        <p:nvSpPr>
          <p:cNvPr id="7" name="Text Placeholder 10">
            <a:extLst>
              <a:ext uri="{FF2B5EF4-FFF2-40B4-BE49-F238E27FC236}">
                <a16:creationId xmlns:a16="http://schemas.microsoft.com/office/drawing/2014/main" id="{49D3659F-4D3F-AC61-53D0-83A4CB8FF74D}"/>
              </a:ext>
            </a:extLst>
          </p:cNvPr>
          <p:cNvSpPr txBox="1">
            <a:spLocks/>
          </p:cNvSpPr>
          <p:nvPr/>
        </p:nvSpPr>
        <p:spPr>
          <a:xfrm>
            <a:off x="259080" y="1284795"/>
            <a:ext cx="7026442" cy="411480"/>
          </a:xfrm>
          <a:prstGeom prst="rect">
            <a:avLst/>
          </a:prstGeom>
        </p:spPr>
        <p:txBody>
          <a:bodyPr vert="horz" lIns="91440" tIns="45720" rIns="91440" bIns="45720" rtlCol="0">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16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14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2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MVT – MODEL VIEW TEMPLATE</a:t>
            </a:r>
            <a:endParaRPr lang="en-US" sz="2800" dirty="0"/>
          </a:p>
        </p:txBody>
      </p:sp>
      <p:pic>
        <p:nvPicPr>
          <p:cNvPr id="8" name="Content Placeholder 7">
            <a:extLst>
              <a:ext uri="{FF2B5EF4-FFF2-40B4-BE49-F238E27FC236}">
                <a16:creationId xmlns:a16="http://schemas.microsoft.com/office/drawing/2014/main" id="{6D1353BB-5ACD-E198-9399-0FCF300AD4BC}"/>
              </a:ext>
            </a:extLst>
          </p:cNvPr>
          <p:cNvPicPr>
            <a:picLocks noGrp="1" noChangeAspect="1"/>
          </p:cNvPicPr>
          <p:nvPr>
            <p:ph sz="half" idx="1"/>
          </p:nvPr>
        </p:nvPicPr>
        <p:blipFill>
          <a:blip r:embed="rId2"/>
          <a:stretch>
            <a:fillRect/>
          </a:stretch>
        </p:blipFill>
        <p:spPr>
          <a:xfrm>
            <a:off x="259079" y="2057145"/>
            <a:ext cx="11531867" cy="4545785"/>
          </a:xfrm>
          <a:prstGeom prst="rect">
            <a:avLst/>
          </a:prstGeom>
        </p:spPr>
      </p:pic>
    </p:spTree>
    <p:extLst>
      <p:ext uri="{BB962C8B-B14F-4D97-AF65-F5344CB8AC3E}">
        <p14:creationId xmlns:p14="http://schemas.microsoft.com/office/powerpoint/2010/main" val="4018229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6</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259080" y="411480"/>
            <a:ext cx="1567030" cy="974558"/>
          </a:xfrm>
        </p:spPr>
        <p:txBody>
          <a:bodyPr/>
          <a:lstStyle/>
          <a:p>
            <a:r>
              <a:rPr lang="en-US" sz="2800" dirty="0"/>
              <a:t>MVT  </a:t>
            </a:r>
          </a:p>
        </p:txBody>
      </p:sp>
      <p:pic>
        <p:nvPicPr>
          <p:cNvPr id="9" name="Picture 8">
            <a:extLst>
              <a:ext uri="{FF2B5EF4-FFF2-40B4-BE49-F238E27FC236}">
                <a16:creationId xmlns:a16="http://schemas.microsoft.com/office/drawing/2014/main" id="{F8B92857-3D58-7760-6219-E027EBCE2801}"/>
              </a:ext>
            </a:extLst>
          </p:cNvPr>
          <p:cNvPicPr>
            <a:picLocks noChangeAspect="1"/>
          </p:cNvPicPr>
          <p:nvPr/>
        </p:nvPicPr>
        <p:blipFill>
          <a:blip r:embed="rId2"/>
          <a:stretch>
            <a:fillRect/>
          </a:stretch>
        </p:blipFill>
        <p:spPr>
          <a:xfrm>
            <a:off x="3604376" y="77002"/>
            <a:ext cx="6030512" cy="6780998"/>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B2219FDE-CA37-68C6-DA44-CB1904E41EF6}"/>
                  </a:ext>
                </a:extLst>
              </p14:cNvPr>
              <p14:cNvContentPartPr/>
              <p14:nvPr/>
            </p14:nvContentPartPr>
            <p14:xfrm>
              <a:off x="4549661" y="5870842"/>
              <a:ext cx="1599840" cy="165240"/>
            </p14:xfrm>
          </p:contentPart>
        </mc:Choice>
        <mc:Fallback>
          <p:pic>
            <p:nvPicPr>
              <p:cNvPr id="12" name="Ink 11">
                <a:extLst>
                  <a:ext uri="{FF2B5EF4-FFF2-40B4-BE49-F238E27FC236}">
                    <a16:creationId xmlns:a16="http://schemas.microsoft.com/office/drawing/2014/main" id="{B2219FDE-CA37-68C6-DA44-CB1904E41EF6}"/>
                  </a:ext>
                </a:extLst>
              </p:cNvPr>
              <p:cNvPicPr/>
              <p:nvPr/>
            </p:nvPicPr>
            <p:blipFill>
              <a:blip r:embed="rId4"/>
              <a:stretch>
                <a:fillRect/>
              </a:stretch>
            </p:blipFill>
            <p:spPr>
              <a:xfrm>
                <a:off x="4496021" y="5763202"/>
                <a:ext cx="170748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86B0EA70-7E63-1C4A-185E-AECC5B3D5AF2}"/>
                  </a:ext>
                </a:extLst>
              </p14:cNvPr>
              <p14:cNvContentPartPr/>
              <p14:nvPr/>
            </p14:nvContentPartPr>
            <p14:xfrm>
              <a:off x="5054741" y="2559562"/>
              <a:ext cx="1331280" cy="309600"/>
            </p14:xfrm>
          </p:contentPart>
        </mc:Choice>
        <mc:Fallback>
          <p:pic>
            <p:nvPicPr>
              <p:cNvPr id="13" name="Ink 12">
                <a:extLst>
                  <a:ext uri="{FF2B5EF4-FFF2-40B4-BE49-F238E27FC236}">
                    <a16:creationId xmlns:a16="http://schemas.microsoft.com/office/drawing/2014/main" id="{86B0EA70-7E63-1C4A-185E-AECC5B3D5AF2}"/>
                  </a:ext>
                </a:extLst>
              </p:cNvPr>
              <p:cNvPicPr/>
              <p:nvPr/>
            </p:nvPicPr>
            <p:blipFill>
              <a:blip r:embed="rId6"/>
              <a:stretch>
                <a:fillRect/>
              </a:stretch>
            </p:blipFill>
            <p:spPr>
              <a:xfrm>
                <a:off x="5000741" y="2451562"/>
                <a:ext cx="143892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45B8AB4E-51F7-D960-FC5F-A5147720F9F5}"/>
                  </a:ext>
                </a:extLst>
              </p14:cNvPr>
              <p14:cNvContentPartPr/>
              <p14:nvPr/>
            </p14:nvContentPartPr>
            <p14:xfrm>
              <a:off x="5181821" y="5601562"/>
              <a:ext cx="1002240" cy="127080"/>
            </p14:xfrm>
          </p:contentPart>
        </mc:Choice>
        <mc:Fallback>
          <p:pic>
            <p:nvPicPr>
              <p:cNvPr id="14" name="Ink 13">
                <a:extLst>
                  <a:ext uri="{FF2B5EF4-FFF2-40B4-BE49-F238E27FC236}">
                    <a16:creationId xmlns:a16="http://schemas.microsoft.com/office/drawing/2014/main" id="{45B8AB4E-51F7-D960-FC5F-A5147720F9F5}"/>
                  </a:ext>
                </a:extLst>
              </p:cNvPr>
              <p:cNvPicPr/>
              <p:nvPr/>
            </p:nvPicPr>
            <p:blipFill>
              <a:blip r:embed="rId8"/>
              <a:stretch>
                <a:fillRect/>
              </a:stretch>
            </p:blipFill>
            <p:spPr>
              <a:xfrm>
                <a:off x="5127821" y="5493562"/>
                <a:ext cx="110988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Ink 14">
                <a:extLst>
                  <a:ext uri="{FF2B5EF4-FFF2-40B4-BE49-F238E27FC236}">
                    <a16:creationId xmlns:a16="http://schemas.microsoft.com/office/drawing/2014/main" id="{17975B58-BC96-30EC-7FB2-D94F35744697}"/>
                  </a:ext>
                </a:extLst>
              </p14:cNvPr>
              <p14:cNvContentPartPr/>
              <p14:nvPr/>
            </p14:nvContentPartPr>
            <p14:xfrm>
              <a:off x="5256701" y="5369722"/>
              <a:ext cx="1056240" cy="59400"/>
            </p14:xfrm>
          </p:contentPart>
        </mc:Choice>
        <mc:Fallback>
          <p:pic>
            <p:nvPicPr>
              <p:cNvPr id="15" name="Ink 14">
                <a:extLst>
                  <a:ext uri="{FF2B5EF4-FFF2-40B4-BE49-F238E27FC236}">
                    <a16:creationId xmlns:a16="http://schemas.microsoft.com/office/drawing/2014/main" id="{17975B58-BC96-30EC-7FB2-D94F35744697}"/>
                  </a:ext>
                </a:extLst>
              </p:cNvPr>
              <p:cNvPicPr/>
              <p:nvPr/>
            </p:nvPicPr>
            <p:blipFill>
              <a:blip r:embed="rId10"/>
              <a:stretch>
                <a:fillRect/>
              </a:stretch>
            </p:blipFill>
            <p:spPr>
              <a:xfrm>
                <a:off x="5202701" y="5262082"/>
                <a:ext cx="1163880" cy="275040"/>
              </a:xfrm>
              <a:prstGeom prst="rect">
                <a:avLst/>
              </a:prstGeom>
            </p:spPr>
          </p:pic>
        </mc:Fallback>
      </mc:AlternateContent>
    </p:spTree>
    <p:extLst>
      <p:ext uri="{BB962C8B-B14F-4D97-AF65-F5344CB8AC3E}">
        <p14:creationId xmlns:p14="http://schemas.microsoft.com/office/powerpoint/2010/main" val="272419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25A57EE-897C-9C70-FBE2-0B156228BD42}"/>
              </a:ext>
            </a:extLst>
          </p:cNvPr>
          <p:cNvPicPr>
            <a:picLocks noGrp="1" noChangeAspect="1"/>
          </p:cNvPicPr>
          <p:nvPr>
            <p:ph sz="half" idx="1"/>
          </p:nvPr>
        </p:nvPicPr>
        <p:blipFill>
          <a:blip r:embed="rId2"/>
          <a:stretch>
            <a:fillRect/>
          </a:stretch>
        </p:blipFill>
        <p:spPr>
          <a:xfrm>
            <a:off x="4532411" y="842944"/>
            <a:ext cx="7659589" cy="6015055"/>
          </a:xfrm>
        </p:spPr>
      </p:pic>
      <p:sp>
        <p:nvSpPr>
          <p:cNvPr id="5" name="Slide Number Placeholder 4">
            <a:extLst>
              <a:ext uri="{FF2B5EF4-FFF2-40B4-BE49-F238E27FC236}">
                <a16:creationId xmlns:a16="http://schemas.microsoft.com/office/drawing/2014/main" id="{D88B9B39-F888-AB39-3517-4C7D703BC77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8" name="TextBox 7">
            <a:extLst>
              <a:ext uri="{FF2B5EF4-FFF2-40B4-BE49-F238E27FC236}">
                <a16:creationId xmlns:a16="http://schemas.microsoft.com/office/drawing/2014/main" id="{EC9A155E-FCDB-AD3C-BA4F-D6610A6EA923}"/>
              </a:ext>
            </a:extLst>
          </p:cNvPr>
          <p:cNvSpPr txBox="1"/>
          <p:nvPr/>
        </p:nvSpPr>
        <p:spPr>
          <a:xfrm>
            <a:off x="173254" y="731520"/>
            <a:ext cx="4081111" cy="5909310"/>
          </a:xfrm>
          <a:prstGeom prst="rect">
            <a:avLst/>
          </a:prstGeom>
          <a:noFill/>
        </p:spPr>
        <p:txBody>
          <a:bodyPr wrap="square" rtlCol="0">
            <a:spAutoFit/>
          </a:bodyPr>
          <a:lstStyle/>
          <a:p>
            <a:pPr algn="just"/>
            <a:r>
              <a:rPr lang="en-US" b="0" i="0" dirty="0">
                <a:solidFill>
                  <a:srgbClr val="242424"/>
                </a:solidFill>
                <a:effectLst/>
                <a:latin typeface="source-serif-pro"/>
              </a:rPr>
              <a:t>In the MTV pattern:</a:t>
            </a:r>
          </a:p>
          <a:p>
            <a:pPr algn="just"/>
            <a:r>
              <a:rPr lang="en-US" b="1" i="0" dirty="0">
                <a:solidFill>
                  <a:srgbClr val="242424"/>
                </a:solidFill>
                <a:effectLst/>
                <a:latin typeface="source-serif-pro"/>
              </a:rPr>
              <a:t>Model</a:t>
            </a:r>
            <a:r>
              <a:rPr lang="en-US" b="0" i="0" dirty="0">
                <a:solidFill>
                  <a:srgbClr val="242424"/>
                </a:solidFill>
                <a:effectLst/>
                <a:latin typeface="source-serif-pro"/>
              </a:rPr>
              <a:t>: Just like the Model explanation in the MVC pattern , this also takes the same position as the interface or relationship between the data and contains everything related to data access and validation.</a:t>
            </a:r>
          </a:p>
          <a:p>
            <a:pPr algn="just"/>
            <a:endParaRPr lang="en-US" b="0" i="0" dirty="0">
              <a:solidFill>
                <a:srgbClr val="242424"/>
              </a:solidFill>
              <a:effectLst/>
              <a:latin typeface="source-serif-pro"/>
            </a:endParaRPr>
          </a:p>
          <a:p>
            <a:pPr algn="just"/>
            <a:r>
              <a:rPr lang="en-US" b="1" i="0" dirty="0">
                <a:solidFill>
                  <a:srgbClr val="242424"/>
                </a:solidFill>
                <a:effectLst/>
                <a:latin typeface="source-serif-pro"/>
              </a:rPr>
              <a:t>Template</a:t>
            </a:r>
            <a:r>
              <a:rPr lang="en-US" b="0" i="0" dirty="0">
                <a:solidFill>
                  <a:srgbClr val="242424"/>
                </a:solidFill>
                <a:effectLst/>
                <a:latin typeface="source-serif-pro"/>
              </a:rPr>
              <a:t>: This relates to the View in the MVC pattern as it is the presentation layer that handles the presentation logic in the framework and basically controls what should be displayed and how it should be displayed to the user.</a:t>
            </a:r>
          </a:p>
          <a:p>
            <a:pPr algn="just"/>
            <a:endParaRPr lang="en-US" b="0" i="0" dirty="0">
              <a:solidFill>
                <a:srgbClr val="242424"/>
              </a:solidFill>
              <a:effectLst/>
              <a:latin typeface="source-serif-pro"/>
            </a:endParaRPr>
          </a:p>
          <a:p>
            <a:pPr algn="just"/>
            <a:r>
              <a:rPr lang="en-US" b="1" i="0" dirty="0">
                <a:solidFill>
                  <a:srgbClr val="242424"/>
                </a:solidFill>
                <a:effectLst/>
                <a:latin typeface="source-serif-pro"/>
              </a:rPr>
              <a:t>View</a:t>
            </a:r>
            <a:r>
              <a:rPr lang="en-US" b="0" i="0" dirty="0">
                <a:solidFill>
                  <a:srgbClr val="242424"/>
                </a:solidFill>
                <a:effectLst/>
                <a:latin typeface="source-serif-pro"/>
              </a:rPr>
              <a:t>: This part relates to the Controller in the MVC pattern and handles all the business logic that throws down back to the respective templates. It serves as the bridge between the model and the template</a:t>
            </a:r>
          </a:p>
        </p:txBody>
      </p:sp>
    </p:spTree>
    <p:extLst>
      <p:ext uri="{BB962C8B-B14F-4D97-AF65-F5344CB8AC3E}">
        <p14:creationId xmlns:p14="http://schemas.microsoft.com/office/powerpoint/2010/main" val="79817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534156" y="167480"/>
            <a:ext cx="7904988" cy="1397107"/>
          </a:xfrm>
        </p:spPr>
        <p:txBody>
          <a:bodyPr/>
          <a:lstStyle/>
          <a:p>
            <a:r>
              <a:rPr lang="en-US" sz="4000" dirty="0"/>
              <a:t>Software Architecture</a:t>
            </a:r>
            <a:br>
              <a:rPr lang="en-US" sz="4000" dirty="0"/>
            </a:br>
            <a:endParaRPr lang="en-US" sz="4000"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a:xfrm>
            <a:off x="3684588" y="1603729"/>
            <a:ext cx="3822192" cy="411480"/>
          </a:xfrm>
        </p:spPr>
        <p:txBody>
          <a:bodyPr/>
          <a:lstStyle/>
          <a:p>
            <a:r>
              <a:rPr lang="en-US" dirty="0"/>
              <a:t>Layered architecture</a:t>
            </a:r>
          </a:p>
        </p:txBody>
      </p:sp>
      <p:pic>
        <p:nvPicPr>
          <p:cNvPr id="10" name="Content Placeholder 9">
            <a:extLst>
              <a:ext uri="{FF2B5EF4-FFF2-40B4-BE49-F238E27FC236}">
                <a16:creationId xmlns:a16="http://schemas.microsoft.com/office/drawing/2014/main" id="{FCCD85E0-11FB-D5C0-4FE4-19FBD57E2C18}"/>
              </a:ext>
            </a:extLst>
          </p:cNvPr>
          <p:cNvPicPr>
            <a:picLocks noGrp="1" noChangeAspect="1"/>
          </p:cNvPicPr>
          <p:nvPr>
            <p:ph sz="half" idx="2"/>
          </p:nvPr>
        </p:nvPicPr>
        <p:blipFill>
          <a:blip r:embed="rId2"/>
          <a:stretch>
            <a:fillRect/>
          </a:stretch>
        </p:blipFill>
        <p:spPr>
          <a:xfrm>
            <a:off x="3684588" y="2146434"/>
            <a:ext cx="8346991" cy="4711566"/>
          </a:xfrm>
        </p:spPr>
      </p:pic>
    </p:spTree>
    <p:extLst>
      <p:ext uri="{BB962C8B-B14F-4D97-AF65-F5344CB8AC3E}">
        <p14:creationId xmlns:p14="http://schemas.microsoft.com/office/powerpoint/2010/main" val="3170280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D27939-83DB-481C-3B53-0666AD0E1634}"/>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6" name="Content Placeholder 5">
            <a:extLst>
              <a:ext uri="{FF2B5EF4-FFF2-40B4-BE49-F238E27FC236}">
                <a16:creationId xmlns:a16="http://schemas.microsoft.com/office/drawing/2014/main" id="{FB1DDC58-3D74-4099-E60C-EBFF7F33D28D}"/>
              </a:ext>
            </a:extLst>
          </p:cNvPr>
          <p:cNvPicPr>
            <a:picLocks noGrp="1" noChangeAspect="1"/>
          </p:cNvPicPr>
          <p:nvPr>
            <p:ph sz="half" idx="1"/>
          </p:nvPr>
        </p:nvPicPr>
        <p:blipFill>
          <a:blip r:embed="rId2"/>
          <a:stretch>
            <a:fillRect/>
          </a:stretch>
        </p:blipFill>
        <p:spPr>
          <a:xfrm>
            <a:off x="339971" y="1001442"/>
            <a:ext cx="11470227" cy="5640405"/>
          </a:xfrm>
          <a:prstGeom prst="rect">
            <a:avLst/>
          </a:prstGeom>
        </p:spPr>
      </p:pic>
      <p:sp>
        <p:nvSpPr>
          <p:cNvPr id="7" name="Title 1">
            <a:extLst>
              <a:ext uri="{FF2B5EF4-FFF2-40B4-BE49-F238E27FC236}">
                <a16:creationId xmlns:a16="http://schemas.microsoft.com/office/drawing/2014/main" id="{38455798-D380-5E96-F040-B96FAF780DA1}"/>
              </a:ext>
            </a:extLst>
          </p:cNvPr>
          <p:cNvSpPr>
            <a:spLocks noGrp="1"/>
          </p:cNvSpPr>
          <p:nvPr>
            <p:ph type="title"/>
          </p:nvPr>
        </p:nvSpPr>
        <p:spPr>
          <a:xfrm>
            <a:off x="339970" y="216153"/>
            <a:ext cx="3899957" cy="768096"/>
          </a:xfrm>
        </p:spPr>
        <p:txBody>
          <a:bodyPr/>
          <a:lstStyle/>
          <a:p>
            <a:r>
              <a:rPr lang="en-IN" dirty="0"/>
              <a:t>demo</a:t>
            </a:r>
          </a:p>
        </p:txBody>
      </p:sp>
    </p:spTree>
    <p:extLst>
      <p:ext uri="{BB962C8B-B14F-4D97-AF65-F5344CB8AC3E}">
        <p14:creationId xmlns:p14="http://schemas.microsoft.com/office/powerpoint/2010/main" val="107845926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{02E4D8DE-EE2D-414A-B8A7-10FF0966F8AE}tf78438558_win32</Template>
  <TotalTime>52</TotalTime>
  <Words>686</Words>
  <Application>Microsoft Office PowerPoint</Application>
  <PresentationFormat>Widescreen</PresentationFormat>
  <Paragraphs>54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Arial Black</vt:lpstr>
      <vt:lpstr>Calibri</vt:lpstr>
      <vt:lpstr>Sabon Next LT</vt:lpstr>
      <vt:lpstr>source-serif-pro</vt:lpstr>
      <vt:lpstr>Office Theme</vt:lpstr>
      <vt:lpstr>Smart fashion advisor </vt:lpstr>
      <vt:lpstr>AGENDA</vt:lpstr>
      <vt:lpstr>PowerPoint Presentation</vt:lpstr>
      <vt:lpstr>PowerPoint Presentation</vt:lpstr>
      <vt:lpstr>Software Architecture </vt:lpstr>
      <vt:lpstr>PowerPoint Presentation</vt:lpstr>
      <vt:lpstr>PowerPoint Presentation</vt:lpstr>
      <vt:lpstr>Software Architecture </vt:lpstr>
      <vt:lpstr>demo</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fashion advisor </dc:title>
  <dc:subject/>
  <dc:creator>sumera anjum</dc:creator>
  <cp:lastModifiedBy>sumera anjum</cp:lastModifiedBy>
  <cp:revision>3</cp:revision>
  <dcterms:created xsi:type="dcterms:W3CDTF">2023-11-09T18:29:52Z</dcterms:created>
  <dcterms:modified xsi:type="dcterms:W3CDTF">2023-11-09T19:22:19Z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